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8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1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0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3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92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9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59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3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0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0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4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7F77C7-E055-4811-8299-8462C38FF6E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53AFCFC-72DA-4081-B578-8C84BF8D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2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AAEB8F-CB42-43C3-A355-211544310F00}"/>
              </a:ext>
            </a:extLst>
          </p:cNvPr>
          <p:cNvSpPr txBox="1"/>
          <p:nvPr/>
        </p:nvSpPr>
        <p:spPr>
          <a:xfrm>
            <a:off x="1806262" y="489397"/>
            <a:ext cx="8579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  <a:cs typeface="Times New Roman" panose="02020603050405020304" pitchFamily="18" charset="0"/>
              </a:rPr>
              <a:t>Information System Analysis and Design of  “Rajshahi Sugar Mills Ltd.”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9DA5-6EC2-4BE1-9395-71E241B4FC14}"/>
              </a:ext>
            </a:extLst>
          </p:cNvPr>
          <p:cNvSpPr txBox="1"/>
          <p:nvPr/>
        </p:nvSpPr>
        <p:spPr>
          <a:xfrm>
            <a:off x="3638280" y="2614410"/>
            <a:ext cx="5544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1.Nazmul Hossain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(1703146)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2.Nadia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(1703147)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3.Md Rakibul Hasan (1703148)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4.Mohammad Mohiuddin (1703149)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5.Joytun Sultana (1703150)</a:t>
            </a:r>
          </a:p>
        </p:txBody>
      </p:sp>
    </p:spTree>
    <p:extLst>
      <p:ext uri="{BB962C8B-B14F-4D97-AF65-F5344CB8AC3E}">
        <p14:creationId xmlns:p14="http://schemas.microsoft.com/office/powerpoint/2010/main" val="217093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295421" y="575166"/>
            <a:ext cx="3390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Dictionary(DD):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F96EB-FBC6-4EDA-976F-77BD9784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0" y="1568546"/>
            <a:ext cx="5377742" cy="485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C977F-B2F9-401D-8202-794A5DF4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10" y="2743200"/>
            <a:ext cx="5848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6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323557" y="393896"/>
            <a:ext cx="33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Tree(DT):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CDE1D-1B5F-4FB1-95C2-384EBB35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8" y="837028"/>
            <a:ext cx="6471203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1368F-C589-45C4-94DF-AEE14CE6DF20}"/>
              </a:ext>
            </a:extLst>
          </p:cNvPr>
          <p:cNvSpPr txBox="1"/>
          <p:nvPr/>
        </p:nvSpPr>
        <p:spPr>
          <a:xfrm>
            <a:off x="1941343" y="436098"/>
            <a:ext cx="44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9818-485D-4F79-B4F7-CB9793F9BAEB}"/>
              </a:ext>
            </a:extLst>
          </p:cNvPr>
          <p:cNvSpPr txBox="1"/>
          <p:nvPr/>
        </p:nvSpPr>
        <p:spPr>
          <a:xfrm>
            <a:off x="2658795" y="1804973"/>
            <a:ext cx="388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Candidate System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5BED-3F5E-4B51-AA95-C245F19E3888}"/>
              </a:ext>
            </a:extLst>
          </p:cNvPr>
          <p:cNvSpPr txBox="1"/>
          <p:nvPr/>
        </p:nvSpPr>
        <p:spPr>
          <a:xfrm>
            <a:off x="3038620" y="2530233"/>
            <a:ext cx="879231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Servicing  machineries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digitalized payment system (Mobile Banking)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 with Bangladesh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Sugarcrop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Institute (BSRI)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Sugarcane R&amp;D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good quality sugarcane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8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1368F-C589-45C4-94DF-AEE14CE6DF20}"/>
              </a:ext>
            </a:extLst>
          </p:cNvPr>
          <p:cNvSpPr txBox="1"/>
          <p:nvPr/>
        </p:nvSpPr>
        <p:spPr>
          <a:xfrm>
            <a:off x="1941343" y="436098"/>
            <a:ext cx="447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9818-485D-4F79-B4F7-CB9793F9BAEB}"/>
              </a:ext>
            </a:extLst>
          </p:cNvPr>
          <p:cNvSpPr txBox="1"/>
          <p:nvPr/>
        </p:nvSpPr>
        <p:spPr>
          <a:xfrm>
            <a:off x="2658795" y="1804973"/>
            <a:ext cx="388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Candidate System 2: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5BED-3F5E-4B51-AA95-C245F19E3888}"/>
              </a:ext>
            </a:extLst>
          </p:cNvPr>
          <p:cNvSpPr txBox="1"/>
          <p:nvPr/>
        </p:nvSpPr>
        <p:spPr>
          <a:xfrm>
            <a:off x="3038620" y="2530233"/>
            <a:ext cx="8792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Machineries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based Payment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better quality sugarcane species</a:t>
            </a:r>
          </a:p>
        </p:txBody>
      </p:sp>
    </p:spTree>
    <p:extLst>
      <p:ext uri="{BB962C8B-B14F-4D97-AF65-F5344CB8AC3E}">
        <p14:creationId xmlns:p14="http://schemas.microsoft.com/office/powerpoint/2010/main" val="304461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3F1F2C-1AF4-478F-9A14-05A7B984B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6560"/>
              </p:ext>
            </p:extLst>
          </p:nvPr>
        </p:nvGraphicFramePr>
        <p:xfrm>
          <a:off x="2293034" y="2206059"/>
          <a:ext cx="8558935" cy="4262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891">
                  <a:extLst>
                    <a:ext uri="{9D8B030D-6E8A-4147-A177-3AD203B41FA5}">
                      <a16:colId xmlns:a16="http://schemas.microsoft.com/office/drawing/2014/main" val="3465557199"/>
                    </a:ext>
                  </a:extLst>
                </a:gridCol>
                <a:gridCol w="2885522">
                  <a:extLst>
                    <a:ext uri="{9D8B030D-6E8A-4147-A177-3AD203B41FA5}">
                      <a16:colId xmlns:a16="http://schemas.microsoft.com/office/drawing/2014/main" val="3454303995"/>
                    </a:ext>
                  </a:extLst>
                </a:gridCol>
                <a:gridCol w="2885522">
                  <a:extLst>
                    <a:ext uri="{9D8B030D-6E8A-4147-A177-3AD203B41FA5}">
                      <a16:colId xmlns:a16="http://schemas.microsoft.com/office/drawing/2014/main" val="2281690595"/>
                    </a:ext>
                  </a:extLst>
                </a:gridCol>
              </a:tblGrid>
              <a:tr h="7481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3936550"/>
                  </a:ext>
                </a:extLst>
              </a:tr>
              <a:tr h="76558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9610923"/>
                  </a:ext>
                </a:extLst>
              </a:tr>
              <a:tr h="704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Banking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Renown Bank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5468557"/>
                  </a:ext>
                </a:extLst>
              </a:tr>
              <a:tr h="6697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6388533"/>
                  </a:ext>
                </a:extLst>
              </a:tr>
              <a:tr h="7046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Distribution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5892788"/>
                  </a:ext>
                </a:extLst>
              </a:tr>
              <a:tr h="6697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 management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Computerized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397755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1" y="1282729"/>
            <a:ext cx="782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Characteristics of two potential candidate system: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08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Qualitative Evaluation Matrix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5ACF91-7792-4CAF-81FC-568C71EA0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0417"/>
              </p:ext>
            </p:extLst>
          </p:nvPr>
        </p:nvGraphicFramePr>
        <p:xfrm>
          <a:off x="2345635" y="2064081"/>
          <a:ext cx="7504782" cy="4084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4524">
                  <a:extLst>
                    <a:ext uri="{9D8B030D-6E8A-4147-A177-3AD203B41FA5}">
                      <a16:colId xmlns:a16="http://schemas.microsoft.com/office/drawing/2014/main" val="1626364636"/>
                    </a:ext>
                  </a:extLst>
                </a:gridCol>
                <a:gridCol w="2530129">
                  <a:extLst>
                    <a:ext uri="{9D8B030D-6E8A-4147-A177-3AD203B41FA5}">
                      <a16:colId xmlns:a16="http://schemas.microsoft.com/office/drawing/2014/main" val="13485097"/>
                    </a:ext>
                  </a:extLst>
                </a:gridCol>
                <a:gridCol w="2530129">
                  <a:extLst>
                    <a:ext uri="{9D8B030D-6E8A-4147-A177-3AD203B41FA5}">
                      <a16:colId xmlns:a16="http://schemas.microsoft.com/office/drawing/2014/main" val="3150464903"/>
                    </a:ext>
                  </a:extLst>
                </a:gridCol>
              </a:tblGrid>
              <a:tr h="548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Criteria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Candidate System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202119801"/>
                  </a:ext>
                </a:extLst>
              </a:tr>
              <a:tr h="58481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Environment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361386964"/>
                  </a:ext>
                </a:extLst>
              </a:tr>
              <a:tr h="5701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69079843"/>
                  </a:ext>
                </a:extLst>
              </a:tr>
              <a:tr h="577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66323487"/>
                  </a:ext>
                </a:extLst>
              </a:tr>
              <a:tr h="67265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Training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957191212"/>
                  </a:ext>
                </a:extLst>
              </a:tr>
              <a:tr h="5701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Opportunity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3948615816"/>
                  </a:ext>
                </a:extLst>
              </a:tr>
              <a:tr h="5614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Management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40" marR="67040" marT="0" marB="0" anchor="ctr"/>
                </a:tc>
                <a:extLst>
                  <a:ext uri="{0D108BD9-81ED-4DB2-BD59-A6C34878D82A}">
                    <a16:rowId xmlns:a16="http://schemas.microsoft.com/office/drawing/2014/main" val="1072665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98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Performance/Cost Evaluation Matrix</a:t>
            </a:r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3C43DE-B79C-490B-92F6-34B2986B9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76897"/>
              </p:ext>
            </p:extLst>
          </p:nvPr>
        </p:nvGraphicFramePr>
        <p:xfrm>
          <a:off x="2390085" y="2064082"/>
          <a:ext cx="8015317" cy="4477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0819">
                  <a:extLst>
                    <a:ext uri="{9D8B030D-6E8A-4147-A177-3AD203B41FA5}">
                      <a16:colId xmlns:a16="http://schemas.microsoft.com/office/drawing/2014/main" val="2229040230"/>
                    </a:ext>
                  </a:extLst>
                </a:gridCol>
                <a:gridCol w="2702249">
                  <a:extLst>
                    <a:ext uri="{9D8B030D-6E8A-4147-A177-3AD203B41FA5}">
                      <a16:colId xmlns:a16="http://schemas.microsoft.com/office/drawing/2014/main" val="2731826165"/>
                    </a:ext>
                  </a:extLst>
                </a:gridCol>
                <a:gridCol w="2702249">
                  <a:extLst>
                    <a:ext uri="{9D8B030D-6E8A-4147-A177-3AD203B41FA5}">
                      <a16:colId xmlns:a16="http://schemas.microsoft.com/office/drawing/2014/main" val="3464003770"/>
                    </a:ext>
                  </a:extLst>
                </a:gridCol>
              </a:tblGrid>
              <a:tr h="5576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Evaluation Criteria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Candidate System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Candidate System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2922212110"/>
                  </a:ext>
                </a:extLst>
              </a:tr>
              <a:tr h="59491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Efficiency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708993876"/>
                  </a:ext>
                </a:extLst>
              </a:tr>
              <a:tr h="654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Employee Satisfaction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881292200"/>
                  </a:ext>
                </a:extLst>
              </a:tr>
              <a:tr h="6619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Machine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4-5 lac BDT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1-1.5 crore BDT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3606260584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system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 satisfied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 satisfied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2904510183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Research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50-60 lac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1349473072"/>
                  </a:ext>
                </a:extLst>
              </a:tr>
              <a:tr h="669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Import Cost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70/80 lac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57" marR="62357" marT="0" marB="0" anchor="ctr"/>
                </a:tc>
                <a:extLst>
                  <a:ext uri="{0D108BD9-81ED-4DB2-BD59-A6C34878D82A}">
                    <a16:rowId xmlns:a16="http://schemas.microsoft.com/office/drawing/2014/main" val="167202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95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5070C-5396-4A48-8E57-8D1000DA42A9}"/>
              </a:ext>
            </a:extLst>
          </p:cNvPr>
          <p:cNvSpPr txBox="1"/>
          <p:nvPr/>
        </p:nvSpPr>
        <p:spPr>
          <a:xfrm>
            <a:off x="1484310" y="316711"/>
            <a:ext cx="949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Candidate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DA01-B3D1-4E7E-8EDB-56CA948C910F}"/>
              </a:ext>
            </a:extLst>
          </p:cNvPr>
          <p:cNvSpPr txBox="1"/>
          <p:nvPr/>
        </p:nvSpPr>
        <p:spPr>
          <a:xfrm>
            <a:off x="1786597" y="1744394"/>
            <a:ext cx="6836898" cy="16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E92A-C6C5-425A-8F64-EEC88871EDB5}"/>
              </a:ext>
            </a:extLst>
          </p:cNvPr>
          <p:cNvSpPr txBox="1"/>
          <p:nvPr/>
        </p:nvSpPr>
        <p:spPr>
          <a:xfrm>
            <a:off x="2180492" y="1282729"/>
            <a:ext cx="683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Table: Weighted Candidate Evaluation Matrix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3E195-ED3D-4C06-8722-B862AA660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25410"/>
              </p:ext>
            </p:extLst>
          </p:nvPr>
        </p:nvGraphicFramePr>
        <p:xfrm>
          <a:off x="2363371" y="2064081"/>
          <a:ext cx="8042030" cy="4477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8116">
                  <a:extLst>
                    <a:ext uri="{9D8B030D-6E8A-4147-A177-3AD203B41FA5}">
                      <a16:colId xmlns:a16="http://schemas.microsoft.com/office/drawing/2014/main" val="2437916158"/>
                    </a:ext>
                  </a:extLst>
                </a:gridCol>
                <a:gridCol w="2013056">
                  <a:extLst>
                    <a:ext uri="{9D8B030D-6E8A-4147-A177-3AD203B41FA5}">
                      <a16:colId xmlns:a16="http://schemas.microsoft.com/office/drawing/2014/main" val="971610953"/>
                    </a:ext>
                  </a:extLst>
                </a:gridCol>
                <a:gridCol w="1000582">
                  <a:extLst>
                    <a:ext uri="{9D8B030D-6E8A-4147-A177-3AD203B41FA5}">
                      <a16:colId xmlns:a16="http://schemas.microsoft.com/office/drawing/2014/main" val="2965783577"/>
                    </a:ext>
                  </a:extLst>
                </a:gridCol>
                <a:gridCol w="1049847">
                  <a:extLst>
                    <a:ext uri="{9D8B030D-6E8A-4147-A177-3AD203B41FA5}">
                      <a16:colId xmlns:a16="http://schemas.microsoft.com/office/drawing/2014/main" val="3687948050"/>
                    </a:ext>
                  </a:extLst>
                </a:gridCol>
                <a:gridCol w="1000582">
                  <a:extLst>
                    <a:ext uri="{9D8B030D-6E8A-4147-A177-3AD203B41FA5}">
                      <a16:colId xmlns:a16="http://schemas.microsoft.com/office/drawing/2014/main" val="2554469992"/>
                    </a:ext>
                  </a:extLst>
                </a:gridCol>
                <a:gridCol w="1049847">
                  <a:extLst>
                    <a:ext uri="{9D8B030D-6E8A-4147-A177-3AD203B41FA5}">
                      <a16:colId xmlns:a16="http://schemas.microsoft.com/office/drawing/2014/main" val="3684391886"/>
                    </a:ext>
                  </a:extLst>
                </a:gridCol>
              </a:tblGrid>
              <a:tr h="7206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r>
                        <a:rPr lang="en-US" sz="1200" dirty="0">
                          <a:effectLst/>
                        </a:rPr>
                        <a:t> 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Weighting Factor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Candidate System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Candidate System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206908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9873998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 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23098"/>
                  </a:ext>
                </a:extLst>
              </a:tr>
              <a:tr h="8928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Working Environment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938577"/>
                  </a:ext>
                </a:extLst>
              </a:tr>
              <a:tr h="7370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Research / import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(New species)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713794"/>
                  </a:ext>
                </a:extLst>
              </a:tr>
              <a:tr h="334378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Payment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4893441"/>
                  </a:ext>
                </a:extLst>
              </a:tr>
              <a:tr h="3343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Total=70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Total=51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2938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54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3219D-65FE-4B14-82D7-7A2E4562BBC6}"/>
              </a:ext>
            </a:extLst>
          </p:cNvPr>
          <p:cNvSpPr txBox="1"/>
          <p:nvPr/>
        </p:nvSpPr>
        <p:spPr>
          <a:xfrm>
            <a:off x="1871003" y="365760"/>
            <a:ext cx="578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C6AF9-9C33-4868-A022-73AA1B530332}"/>
              </a:ext>
            </a:extLst>
          </p:cNvPr>
          <p:cNvSpPr txBox="1"/>
          <p:nvPr/>
        </p:nvSpPr>
        <p:spPr>
          <a:xfrm>
            <a:off x="2489981" y="1575582"/>
            <a:ext cx="728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Candidate System: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E65F3-6AA0-6A21-8044-E08FB2662671}"/>
              </a:ext>
            </a:extLst>
          </p:cNvPr>
          <p:cNvSpPr txBox="1"/>
          <p:nvPr/>
        </p:nvSpPr>
        <p:spPr>
          <a:xfrm>
            <a:off x="2489982" y="2146853"/>
            <a:ext cx="8840628" cy="165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which has the highest total is considered as the best system. We have found that the candidate system-1 has the highest value. So,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candidate system-1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best proposed system for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Rajshahi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sugar mill.</a:t>
            </a:r>
          </a:p>
        </p:txBody>
      </p:sp>
    </p:spTree>
    <p:extLst>
      <p:ext uri="{BB962C8B-B14F-4D97-AF65-F5344CB8AC3E}">
        <p14:creationId xmlns:p14="http://schemas.microsoft.com/office/powerpoint/2010/main" val="320389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31576-6EAB-4498-B53F-F4B235E1625C}"/>
              </a:ext>
            </a:extLst>
          </p:cNvPr>
          <p:cNvSpPr txBox="1"/>
          <p:nvPr/>
        </p:nvSpPr>
        <p:spPr>
          <a:xfrm>
            <a:off x="3774830" y="1716482"/>
            <a:ext cx="4904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DF71D-5D52-430D-9267-36E715B002D5}"/>
              </a:ext>
            </a:extLst>
          </p:cNvPr>
          <p:cNvSpPr txBox="1"/>
          <p:nvPr/>
        </p:nvSpPr>
        <p:spPr>
          <a:xfrm>
            <a:off x="4070250" y="3044279"/>
            <a:ext cx="4314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Query?</a:t>
            </a:r>
          </a:p>
        </p:txBody>
      </p:sp>
    </p:spTree>
    <p:extLst>
      <p:ext uri="{BB962C8B-B14F-4D97-AF65-F5344CB8AC3E}">
        <p14:creationId xmlns:p14="http://schemas.microsoft.com/office/powerpoint/2010/main" val="12175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3A4E-D11E-4820-801A-4EF56BB5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4" y="270457"/>
            <a:ext cx="6042382" cy="1365161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9F0E-1ABB-4C2F-B3C1-9686F343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90" y="2272584"/>
            <a:ext cx="10018713" cy="23128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Rajshahi Sugar Mills Limited aka Haryana Sugar Mills is a heavy industrial enterprise located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Union of Paba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Upazila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Rajshahi District of Rajshahi Division in northwestern Bangladesh. It is one of the major sugar mills in Bangladesh.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this industrial plant started in 1962 and was completed in 1965 and it started producing sugar from 1965-66.</a:t>
            </a:r>
          </a:p>
        </p:txBody>
      </p:sp>
    </p:spTree>
    <p:extLst>
      <p:ext uri="{BB962C8B-B14F-4D97-AF65-F5344CB8AC3E}">
        <p14:creationId xmlns:p14="http://schemas.microsoft.com/office/powerpoint/2010/main" val="332342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3D1A6-0192-4DEB-814B-564BDC16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16921"/>
            <a:ext cx="5486400" cy="376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FABED-C32F-437E-BA37-CF8C782C7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99" y="2500532"/>
            <a:ext cx="5276313" cy="3767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EA0CA-3A38-4A6F-BBD8-2940E854E6D5}"/>
              </a:ext>
            </a:extLst>
          </p:cNvPr>
          <p:cNvSpPr txBox="1"/>
          <p:nvPr/>
        </p:nvSpPr>
        <p:spPr>
          <a:xfrm>
            <a:off x="1228578" y="4713173"/>
            <a:ext cx="486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Rajshahi Sugar Mills 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A1FD-F552-4B82-8456-EC5E4A1B09FB}"/>
              </a:ext>
            </a:extLst>
          </p:cNvPr>
          <p:cNvSpPr txBox="1"/>
          <p:nvPr/>
        </p:nvSpPr>
        <p:spPr>
          <a:xfrm>
            <a:off x="7357403" y="1617309"/>
            <a:ext cx="4224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Sugar Cane Field</a:t>
            </a:r>
          </a:p>
        </p:txBody>
      </p:sp>
    </p:spTree>
    <p:extLst>
      <p:ext uri="{BB962C8B-B14F-4D97-AF65-F5344CB8AC3E}">
        <p14:creationId xmlns:p14="http://schemas.microsoft.com/office/powerpoint/2010/main" val="27317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CC87-5B8A-43EC-80DB-90FABB22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11" y="613893"/>
            <a:ext cx="5048519" cy="931571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and 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7225-0936-4C78-B0AA-4DF4B44C6432}"/>
              </a:ext>
            </a:extLst>
          </p:cNvPr>
          <p:cNvSpPr txBox="1"/>
          <p:nvPr/>
        </p:nvSpPr>
        <p:spPr>
          <a:xfrm>
            <a:off x="2060620" y="1864164"/>
            <a:ext cx="9195515" cy="327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Increase profit by increasing quality of sugar.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quality seeds of desired species of sugarcane and distribute them among the farmers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9160-DF55-46D9-85B0-1F31D144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6" y="-321973"/>
            <a:ext cx="10018713" cy="175259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On-Site Observation and Problem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78B5-A242-432D-A29E-EE030645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341" y="1184856"/>
            <a:ext cx="10018713" cy="9015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Onsite observation is the most useful way of information collection.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C349-1912-474C-AEC7-C350CBE8EDF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4578" y="2253801"/>
            <a:ext cx="3930314" cy="44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B716E-828C-4349-816C-83A6F34B1DF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211" y="2253801"/>
            <a:ext cx="3930315" cy="44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208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DD1F53-B3F7-4B44-8A7B-FFB8C9D17F2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92" y="2548780"/>
            <a:ext cx="3545911" cy="400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155D0-5897-4817-9839-52EA6E2E391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7795" y="2562847"/>
            <a:ext cx="3769801" cy="400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B9471-27F6-4962-A7C2-59D8D46D63E4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98898" y="422031"/>
            <a:ext cx="3769801" cy="386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BD5D6-A316-402D-A857-BF0FB42A2B13}"/>
              </a:ext>
            </a:extLst>
          </p:cNvPr>
          <p:cNvSpPr txBox="1"/>
          <p:nvPr/>
        </p:nvSpPr>
        <p:spPr>
          <a:xfrm>
            <a:off x="111262" y="1761568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(1).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EEC4F-005D-4069-B5D9-92C5B59397F8}"/>
              </a:ext>
            </a:extLst>
          </p:cNvPr>
          <p:cNvSpPr txBox="1"/>
          <p:nvPr/>
        </p:nvSpPr>
        <p:spPr>
          <a:xfrm>
            <a:off x="4267113" y="4766603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(2).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308D5-ECC7-41EB-A571-BBE86FE26A3D}"/>
              </a:ext>
            </a:extLst>
          </p:cNvPr>
          <p:cNvSpPr txBox="1"/>
          <p:nvPr/>
        </p:nvSpPr>
        <p:spPr>
          <a:xfrm>
            <a:off x="8422965" y="1761568"/>
            <a:ext cx="343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Inside the factory (3).</a:t>
            </a:r>
          </a:p>
        </p:txBody>
      </p:sp>
    </p:spTree>
    <p:extLst>
      <p:ext uri="{BB962C8B-B14F-4D97-AF65-F5344CB8AC3E}">
        <p14:creationId xmlns:p14="http://schemas.microsoft.com/office/powerpoint/2010/main" val="299585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527C74-2179-434F-8279-525508221D26}"/>
              </a:ext>
            </a:extLst>
          </p:cNvPr>
          <p:cNvSpPr txBox="1"/>
          <p:nvPr/>
        </p:nvSpPr>
        <p:spPr>
          <a:xfrm>
            <a:off x="1955409" y="1828799"/>
            <a:ext cx="9312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AE979-25BD-4ED9-8BE4-0832EF3294F2}"/>
              </a:ext>
            </a:extLst>
          </p:cNvPr>
          <p:cNvSpPr txBox="1"/>
          <p:nvPr/>
        </p:nvSpPr>
        <p:spPr>
          <a:xfrm>
            <a:off x="1955409" y="3182541"/>
            <a:ext cx="97489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Analysis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B8350-9411-4294-8EF8-637B12699F8E}"/>
              </a:ext>
            </a:extLst>
          </p:cNvPr>
          <p:cNvSpPr txBox="1"/>
          <p:nvPr/>
        </p:nvSpPr>
        <p:spPr>
          <a:xfrm>
            <a:off x="2459501" y="3644206"/>
            <a:ext cx="7272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quality Sugarcane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99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FA583-7898-4775-ABA7-97A330B8542D}"/>
              </a:ext>
            </a:extLst>
          </p:cNvPr>
          <p:cNvSpPr txBox="1"/>
          <p:nvPr/>
        </p:nvSpPr>
        <p:spPr>
          <a:xfrm>
            <a:off x="1540581" y="898771"/>
            <a:ext cx="6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Analysis: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BB45A-6C99-4BBD-8C76-673F9DF55686}"/>
              </a:ext>
            </a:extLst>
          </p:cNvPr>
          <p:cNvSpPr txBox="1"/>
          <p:nvPr/>
        </p:nvSpPr>
        <p:spPr>
          <a:xfrm>
            <a:off x="2011680" y="1899139"/>
            <a:ext cx="483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Diagram(DFD)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Dictionary(DD)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Tree(DT)</a:t>
            </a:r>
          </a:p>
        </p:txBody>
      </p:sp>
    </p:spTree>
    <p:extLst>
      <p:ext uri="{BB962C8B-B14F-4D97-AF65-F5344CB8AC3E}">
        <p14:creationId xmlns:p14="http://schemas.microsoft.com/office/powerpoint/2010/main" val="348595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89FAFD-C3B2-43FB-AF4D-B0E759D49DE5}"/>
              </a:ext>
            </a:extLst>
          </p:cNvPr>
          <p:cNvSpPr txBox="1"/>
          <p:nvPr/>
        </p:nvSpPr>
        <p:spPr>
          <a:xfrm>
            <a:off x="323557" y="393896"/>
            <a:ext cx="3981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Diagram(DFD):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7B2F6-D157-44FC-A574-4F417D0A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1083399"/>
            <a:ext cx="6583679" cy="53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6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578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Corbel</vt:lpstr>
      <vt:lpstr>Times New Roman</vt:lpstr>
      <vt:lpstr>Parallax</vt:lpstr>
      <vt:lpstr>PowerPoint Presentation</vt:lpstr>
      <vt:lpstr>Introduction:</vt:lpstr>
      <vt:lpstr>PowerPoint Presentation</vt:lpstr>
      <vt:lpstr>Vision and Mission</vt:lpstr>
      <vt:lpstr>On-Site Observation and Problem Analysis: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NAYEEM ISLAM</dc:creator>
  <cp:lastModifiedBy>HP</cp:lastModifiedBy>
  <cp:revision>3</cp:revision>
  <dcterms:created xsi:type="dcterms:W3CDTF">2022-11-27T05:03:02Z</dcterms:created>
  <dcterms:modified xsi:type="dcterms:W3CDTF">2023-09-08T05:57:32Z</dcterms:modified>
</cp:coreProperties>
</file>